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4"/>
  </p:notesMasterIdLst>
  <p:sldIdLst>
    <p:sldId id="256" r:id="rId2"/>
    <p:sldId id="267" r:id="rId3"/>
    <p:sldId id="268" r:id="rId4"/>
    <p:sldId id="266" r:id="rId5"/>
    <p:sldId id="265" r:id="rId6"/>
    <p:sldId id="269" r:id="rId7"/>
    <p:sldId id="270" r:id="rId8"/>
    <p:sldId id="275" r:id="rId9"/>
    <p:sldId id="276" r:id="rId10"/>
    <p:sldId id="277" r:id="rId11"/>
    <p:sldId id="274" r:id="rId12"/>
    <p:sldId id="272" r:id="rId13"/>
    <p:sldId id="273" r:id="rId14"/>
    <p:sldId id="271" r:id="rId15"/>
    <p:sldId id="278" r:id="rId16"/>
    <p:sldId id="258" r:id="rId17"/>
    <p:sldId id="259" r:id="rId18"/>
    <p:sldId id="260" r:id="rId19"/>
    <p:sldId id="261" r:id="rId20"/>
    <p:sldId id="262" r:id="rId21"/>
    <p:sldId id="263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36C"/>
    <a:srgbClr val="A99A66"/>
    <a:srgbClr val="D4CDB4"/>
    <a:srgbClr val="13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04" autoAdjust="0"/>
  </p:normalViewPr>
  <p:slideViewPr>
    <p:cSldViewPr snapToGrid="0">
      <p:cViewPr varScale="1">
        <p:scale>
          <a:sx n="73" d="100"/>
          <a:sy n="73" d="100"/>
        </p:scale>
        <p:origin x="48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ECA-7DBC-47DB-ABF2-15BE1B7316A4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9951-C38C-4F87-B965-E1550FDBE6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03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05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058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87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29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052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427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975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659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269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440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85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38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55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384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539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5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30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4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9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93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3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78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8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8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4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0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C0A4-E77C-41BB-A627-F253204F4CBB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58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microsoft.com/office/2007/relationships/hdphoto" Target="../media/hdphoto1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microsoft.com/office/2007/relationships/hdphoto" Target="../media/hdphoto1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30.png"/><Relationship Id="rId17" Type="http://schemas.microsoft.com/office/2007/relationships/hdphoto" Target="../media/hdphoto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7.wdp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9.sv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1.wdp"/><Relationship Id="rId18" Type="http://schemas.openxmlformats.org/officeDocument/2006/relationships/image" Target="../media/image41.png"/><Relationship Id="rId3" Type="http://schemas.openxmlformats.org/officeDocument/2006/relationships/image" Target="../media/image4.png"/><Relationship Id="rId21" Type="http://schemas.microsoft.com/office/2007/relationships/hdphoto" Target="../media/hdphoto15.wdp"/><Relationship Id="rId7" Type="http://schemas.openxmlformats.org/officeDocument/2006/relationships/image" Target="../media/image37.svg"/><Relationship Id="rId12" Type="http://schemas.openxmlformats.org/officeDocument/2006/relationships/image" Target="../media/image38.png"/><Relationship Id="rId17" Type="http://schemas.microsoft.com/office/2007/relationships/hdphoto" Target="../media/hdphoto1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5" Type="http://schemas.microsoft.com/office/2007/relationships/hdphoto" Target="../media/hdphoto10.wdp"/><Relationship Id="rId15" Type="http://schemas.microsoft.com/office/2007/relationships/hdphoto" Target="../media/hdphoto12.wdp"/><Relationship Id="rId10" Type="http://schemas.openxmlformats.org/officeDocument/2006/relationships/image" Target="../media/image10.png"/><Relationship Id="rId19" Type="http://schemas.microsoft.com/office/2007/relationships/hdphoto" Target="../media/hdphoto14.wdp"/><Relationship Id="rId4" Type="http://schemas.openxmlformats.org/officeDocument/2006/relationships/image" Target="../media/image35.png"/><Relationship Id="rId9" Type="http://schemas.openxmlformats.org/officeDocument/2006/relationships/image" Target="../media/image29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1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microsoft.com/office/2007/relationships/hdphoto" Target="../media/hdphoto1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microsoft.com/office/2007/relationships/hdphoto" Target="../media/hdphoto1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microsoft.com/office/2007/relationships/hdphoto" Target="../media/hdphoto17.wdp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81AC6-448E-1454-165F-AB4317E1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84" y="3327079"/>
            <a:ext cx="4620584" cy="737742"/>
          </a:xfrm>
        </p:spPr>
        <p:txBody>
          <a:bodyPr>
            <a:normAutofit fontScale="90000"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Copperplate Gothic Bold" panose="020E0705020206020404" pitchFamily="34" charset="0"/>
              </a:rPr>
              <a:t>BDLTs project</a:t>
            </a:r>
            <a:endParaRPr lang="it-IT" sz="4400" dirty="0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BE32C4-E5F6-4196-79D5-BF1C1351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84" y="4200411"/>
            <a:ext cx="4620584" cy="737742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Group: </a:t>
            </a:r>
            <a:r>
              <a:rPr lang="it-IT" dirty="0" err="1">
                <a:solidFill>
                  <a:srgbClr val="FFFFFF"/>
                </a:solidFill>
                <a:latin typeface="Copperplate Gothic Light" panose="020E0507020206020404" pitchFamily="34" charset="0"/>
              </a:rPr>
              <a:t>CryptoFolks</a:t>
            </a:r>
            <a:endParaRPr lang="it-IT" dirty="0">
              <a:solidFill>
                <a:srgbClr val="FFFFFF"/>
              </a:solidFill>
              <a:latin typeface="Copperplate Gothic Light" panose="020E0507020206020404" pitchFamily="34" charset="0"/>
            </a:endParaRPr>
          </a:p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Prof: Claudio Di Ciccio</a:t>
            </a:r>
          </a:p>
        </p:txBody>
      </p:sp>
      <p:pic>
        <p:nvPicPr>
          <p:cNvPr id="11" name="Immagine 10" descr="Immagine che contiene anime, Danza, festival&#10;&#10;Descrizione generata automaticamente">
            <a:extLst>
              <a:ext uri="{FF2B5EF4-FFF2-40B4-BE49-F238E27FC236}">
                <a16:creationId xmlns:a16="http://schemas.microsoft.com/office/drawing/2014/main" id="{E5365840-CF93-CC71-6970-B096316D7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8" r="34701"/>
          <a:stretch/>
        </p:blipFill>
        <p:spPr>
          <a:xfrm>
            <a:off x="6229146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" name="Immagine 19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2435915F-A2D8-2CDA-5CF3-B7013C21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9199" r="18618" b="27932"/>
          <a:stretch/>
        </p:blipFill>
        <p:spPr>
          <a:xfrm>
            <a:off x="460955" y="530087"/>
            <a:ext cx="5503842" cy="2201537"/>
          </a:xfrm>
          <a:prstGeom prst="rect">
            <a:avLst/>
          </a:prstGeom>
        </p:spPr>
      </p:pic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9C8581C-9941-BD3D-7C1E-B153CD61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7" y="5525091"/>
            <a:ext cx="3368233" cy="13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52000" rtlCol="0" anchor="ctr"/>
          <a:lstStyle/>
          <a:p>
            <a:pPr algn="ct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writers?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2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4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6D4A1-E02E-4EE0-2CF4-1475810E5BA4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8CE9531-11FC-B922-E3FB-067FD5F8BDAD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would be nice to meet everyone who is passionate about our project, but we are shy.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2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6F9CA6B-22C4-FAE5-9D18-73DC6E3FBB2E}"/>
              </a:ext>
            </a:extLst>
          </p:cNvPr>
          <p:cNvGrpSpPr/>
          <p:nvPr/>
        </p:nvGrpSpPr>
        <p:grpSpPr>
          <a:xfrm>
            <a:off x="12918280" y="753666"/>
            <a:ext cx="10091737" cy="5350668"/>
            <a:chOff x="1050132" y="753666"/>
            <a:chExt cx="10091737" cy="5350668"/>
          </a:xfrm>
        </p:grpSpPr>
        <p:sp>
          <p:nvSpPr>
            <p:cNvPr id="8" name="Rettangolo con due angoli in diagonale ritagliati 7">
              <a:extLst>
                <a:ext uri="{FF2B5EF4-FFF2-40B4-BE49-F238E27FC236}">
                  <a16:creationId xmlns:a16="http://schemas.microsoft.com/office/drawing/2014/main" id="{D8E00ACF-5C64-B03A-6085-5ED77A5AE656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BC12148-F9FA-E041-E9D6-3E93B1907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6806141-B908-8370-1A3E-43469CBDE1A2}"/>
              </a:ext>
            </a:extLst>
          </p:cNvPr>
          <p:cNvGrpSpPr/>
          <p:nvPr/>
        </p:nvGrpSpPr>
        <p:grpSpPr>
          <a:xfrm>
            <a:off x="4104308" y="986854"/>
            <a:ext cx="3983385" cy="3846065"/>
            <a:chOff x="1216395" y="771650"/>
            <a:chExt cx="3154127" cy="3045394"/>
          </a:xfrm>
        </p:grpSpPr>
        <p:sp>
          <p:nvSpPr>
            <p:cNvPr id="12" name="Decisione 11">
              <a:extLst>
                <a:ext uri="{FF2B5EF4-FFF2-40B4-BE49-F238E27FC236}">
                  <a16:creationId xmlns:a16="http://schemas.microsoft.com/office/drawing/2014/main" id="{1E36BA77-B376-87AB-8C4B-F892AA1685D2}"/>
                </a:ext>
              </a:extLst>
            </p:cNvPr>
            <p:cNvSpPr/>
            <p:nvPr/>
          </p:nvSpPr>
          <p:spPr>
            <a:xfrm>
              <a:off x="1216395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Known writers?</a:t>
              </a:r>
            </a:p>
          </p:txBody>
        </p:sp>
        <p:sp>
          <p:nvSpPr>
            <p:cNvPr id="13" name="Decisione 12">
              <a:extLst>
                <a:ext uri="{FF2B5EF4-FFF2-40B4-BE49-F238E27FC236}">
                  <a16:creationId xmlns:a16="http://schemas.microsoft.com/office/drawing/2014/main" id="{FFA880D5-1BF5-53B3-9A64-F7349D3062FF}"/>
                </a:ext>
              </a:extLst>
            </p:cNvPr>
            <p:cNvSpPr/>
            <p:nvPr/>
          </p:nvSpPr>
          <p:spPr>
            <a:xfrm>
              <a:off x="2905237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Store state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2" name="Decisione 21">
              <a:extLst>
                <a:ext uri="{FF2B5EF4-FFF2-40B4-BE49-F238E27FC236}">
                  <a16:creationId xmlns:a16="http://schemas.microsoft.com/office/drawing/2014/main" id="{6BFA6A6D-A520-8231-08EF-98F353B7132A}"/>
                </a:ext>
              </a:extLst>
            </p:cNvPr>
            <p:cNvSpPr/>
            <p:nvPr/>
          </p:nvSpPr>
          <p:spPr>
            <a:xfrm>
              <a:off x="2060816" y="771650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Multiple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writers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5" name="Decisione 24">
              <a:extLst>
                <a:ext uri="{FF2B5EF4-FFF2-40B4-BE49-F238E27FC236}">
                  <a16:creationId xmlns:a16="http://schemas.microsoft.com/office/drawing/2014/main" id="{1C0D0C2E-CB2C-4000-D239-04BA26DA04BE}"/>
                </a:ext>
              </a:extLst>
            </p:cNvPr>
            <p:cNvSpPr/>
            <p:nvPr/>
          </p:nvSpPr>
          <p:spPr>
            <a:xfrm>
              <a:off x="2060816" y="2397251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TTP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114B742-08B8-B476-50E8-A8728F8766DE}"/>
              </a:ext>
            </a:extLst>
          </p:cNvPr>
          <p:cNvSpPr>
            <a:spLocks/>
          </p:cNvSpPr>
          <p:nvPr/>
        </p:nvSpPr>
        <p:spPr>
          <a:xfrm>
            <a:off x="5144966" y="4660024"/>
            <a:ext cx="2123501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9C952A0-63C3-368D-049E-E05F7509C41F}"/>
              </a:ext>
            </a:extLst>
          </p:cNvPr>
          <p:cNvSpPr>
            <a:spLocks/>
          </p:cNvSpPr>
          <p:nvPr/>
        </p:nvSpPr>
        <p:spPr>
          <a:xfrm>
            <a:off x="8189370" y="4660024"/>
            <a:ext cx="2406824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cheating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485129E0-1DB8-B35E-962B-3D08D25E461E}"/>
              </a:ext>
            </a:extLst>
          </p:cNvPr>
          <p:cNvSpPr>
            <a:spLocks/>
          </p:cNvSpPr>
          <p:nvPr/>
        </p:nvSpPr>
        <p:spPr>
          <a:xfrm>
            <a:off x="1595807" y="4660023"/>
            <a:ext cx="2628257" cy="600588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22438B7-AB90-2DE6-A1BA-15724A524C55}"/>
              </a:ext>
            </a:extLst>
          </p:cNvPr>
          <p:cNvSpPr>
            <a:spLocks/>
          </p:cNvSpPr>
          <p:nvPr/>
        </p:nvSpPr>
        <p:spPr>
          <a:xfrm>
            <a:off x="3325900" y="2286358"/>
            <a:ext cx="5540201" cy="1530121"/>
          </a:xfrm>
          <a:prstGeom prst="roundRect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Permissionless</a:t>
            </a:r>
            <a:r>
              <a:rPr lang="it-IT" sz="40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 Blockchain</a:t>
            </a:r>
          </a:p>
        </p:txBody>
      </p:sp>
    </p:spTree>
    <p:extLst>
      <p:ext uri="{BB962C8B-B14F-4D97-AF65-F5344CB8AC3E}">
        <p14:creationId xmlns:p14="http://schemas.microsoft.com/office/powerpoint/2010/main" val="186564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7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800"/>
                            </p:stCondLst>
                            <p:childTnLst>
                              <p:par>
                                <p:cTn id="43" presetID="1" presetClass="path" presetSubtype="0" repeatCount="indefinite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23 C 0.08112 0.04537 0.24362 0.04514 0.35313 -0.00139 C 0.46263 -0.04815 0.67136 -0.20116 0.65729 -0.27986 C 0.65664 -0.36921 0.32904 -0.56736 0.25977 -0.56736 C 0.19076 -0.56736 -0.13515 -0.36528 -0.13476 -0.27546 C -0.13463 -0.18588 -0.08138 -0.04607 -0.00013 -0.00023 Z " pathEditMode="relative" rAng="0" ptsTypes="AAAAAA">
                                      <p:cBhvr>
                                        <p:cTn id="4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2" y="-266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26 -0.00023 C 0.13138 -0.00185 0.39063 -0.18264 0.38568 -0.27801 C 0.38086 -0.37361 0.03946 -0.57315 -0.02955 -0.57315 C -0.09843 -0.57315 -0.40885 -0.36482 -0.40403 -0.26921 C -0.39895 -0.17384 -0.1319 0.00116 -0.00026 -0.00023 Z " pathEditMode="relative" rAng="0" ptsTypes="AAAAA">
                                      <p:cBhvr>
                                        <p:cTn id="4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865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46 C 0.13125 -0.0125 0.1724 -0.20834 0.12487 -0.30301 C 0.07735 -0.39769 -0.21666 -0.56875 -0.28567 -0.56875 C -0.35455 -0.56875 -0.7108 -0.32662 -0.66328 -0.23195 C -0.61562 -0.13727 -0.13151 0.01134 -0.00013 -0.00046 Z " pathEditMode="relative" rAng="0" ptsTypes="AAAAA">
                                      <p:cBhvr>
                                        <p:cTn id="4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72" y="-2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7" grpId="0" animBg="1"/>
      <p:bldP spid="37" grpId="1" animBg="1"/>
      <p:bldP spid="27" grpId="0" animBg="1"/>
      <p:bldP spid="2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B1F129E3-FC6A-EB2F-E261-95A9A4CAA650}"/>
              </a:ext>
            </a:extLst>
          </p:cNvPr>
          <p:cNvGrpSpPr/>
          <p:nvPr/>
        </p:nvGrpSpPr>
        <p:grpSpPr>
          <a:xfrm>
            <a:off x="1050131" y="743030"/>
            <a:ext cx="10091737" cy="5350668"/>
            <a:chOff x="1050132" y="753666"/>
            <a:chExt cx="10091737" cy="5350668"/>
          </a:xfrm>
        </p:grpSpPr>
        <p:sp>
          <p:nvSpPr>
            <p:cNvPr id="34" name="Rettangolo con due angoli in diagonale ritagliati 33">
              <a:extLst>
                <a:ext uri="{FF2B5EF4-FFF2-40B4-BE49-F238E27FC236}">
                  <a16:creationId xmlns:a16="http://schemas.microsoft.com/office/drawing/2014/main" id="{D55B82D0-CE66-68E1-15EC-CA1E3AEBE0B5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65DEF3BB-5533-B15F-A1CD-293415E38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B940632-5B75-384A-879C-F100707C32D6}"/>
              </a:ext>
            </a:extLst>
          </p:cNvPr>
          <p:cNvGrpSpPr/>
          <p:nvPr/>
        </p:nvGrpSpPr>
        <p:grpSpPr>
          <a:xfrm>
            <a:off x="-11103770" y="753666"/>
            <a:ext cx="10091737" cy="5350668"/>
            <a:chOff x="1050132" y="753666"/>
            <a:chExt cx="10091737" cy="5350668"/>
          </a:xfrm>
        </p:grpSpPr>
        <p:sp>
          <p:nvSpPr>
            <p:cNvPr id="28" name="Rettangolo con due angoli in diagonale ritagliati 27">
              <a:extLst>
                <a:ext uri="{FF2B5EF4-FFF2-40B4-BE49-F238E27FC236}">
                  <a16:creationId xmlns:a16="http://schemas.microsoft.com/office/drawing/2014/main" id="{4FAF02CA-1066-A35F-FB27-AAD9B58BD63C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94CE8FC6-34D4-BF32-9E92-B1D843DB770A}"/>
                </a:ext>
              </a:extLst>
            </p:cNvPr>
            <p:cNvSpPr>
              <a:spLocks/>
            </p:cNvSpPr>
            <p:nvPr/>
          </p:nvSpPr>
          <p:spPr>
            <a:xfrm>
              <a:off x="5144966" y="4660024"/>
              <a:ext cx="2123501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6ABFC8CE-5CD1-05AF-54ED-3BAD66E7578F}"/>
                </a:ext>
              </a:extLst>
            </p:cNvPr>
            <p:cNvSpPr>
              <a:spLocks/>
            </p:cNvSpPr>
            <p:nvPr/>
          </p:nvSpPr>
          <p:spPr>
            <a:xfrm>
              <a:off x="8189370" y="4660024"/>
              <a:ext cx="2406824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cheating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4B526A06-9405-2FB3-758B-213623278E6F}"/>
                </a:ext>
              </a:extLst>
            </p:cNvPr>
            <p:cNvSpPr>
              <a:spLocks/>
            </p:cNvSpPr>
            <p:nvPr/>
          </p:nvSpPr>
          <p:spPr>
            <a:xfrm>
              <a:off x="1595807" y="4660023"/>
              <a:ext cx="2628257" cy="600588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Decentralized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3E2988C7-744E-ABE4-C9A2-238B0774798B}"/>
                </a:ext>
              </a:extLst>
            </p:cNvPr>
            <p:cNvSpPr>
              <a:spLocks/>
            </p:cNvSpPr>
            <p:nvPr/>
          </p:nvSpPr>
          <p:spPr>
            <a:xfrm>
              <a:off x="3325900" y="2286358"/>
              <a:ext cx="5540201" cy="1530121"/>
            </a:xfrm>
            <a:prstGeom prst="roundRect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b="1" dirty="0" err="1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Permissionless</a:t>
              </a:r>
              <a:r>
                <a:rPr lang="it-IT" sz="4000" b="1" dirty="0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 Blockchain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6CD2FFBF-0F9D-A2EE-1E9A-C54A03A447BA}"/>
              </a:ext>
            </a:extLst>
          </p:cNvPr>
          <p:cNvGrpSpPr/>
          <p:nvPr/>
        </p:nvGrpSpPr>
        <p:grpSpPr>
          <a:xfrm>
            <a:off x="12803981" y="753666"/>
            <a:ext cx="10091737" cy="5350668"/>
            <a:chOff x="1050132" y="753666"/>
            <a:chExt cx="10091737" cy="5350668"/>
          </a:xfrm>
        </p:grpSpPr>
        <p:sp>
          <p:nvSpPr>
            <p:cNvPr id="9" name="Rettangolo con due angoli in diagonale ritagliati 8">
              <a:extLst>
                <a:ext uri="{FF2B5EF4-FFF2-40B4-BE49-F238E27FC236}">
                  <a16:creationId xmlns:a16="http://schemas.microsoft.com/office/drawing/2014/main" id="{45CB5DCB-6B78-4316-82AB-62130D2D2B7D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ABFCE3C-FF54-202C-A9E8-262D9CC0DD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847690"/>
              <a:ext cx="1272439" cy="962591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olo 3">
            <a:extLst>
              <a:ext uri="{FF2B5EF4-FFF2-40B4-BE49-F238E27FC236}">
                <a16:creationId xmlns:a16="http://schemas.microsoft.com/office/drawing/2014/main" id="{B6DB6644-1DCF-085D-9E6C-DDA8536ACC1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Prototipi</a:t>
            </a:r>
          </a:p>
        </p:txBody>
      </p:sp>
    </p:spTree>
    <p:extLst>
      <p:ext uri="{BB962C8B-B14F-4D97-AF65-F5344CB8AC3E}">
        <p14:creationId xmlns:p14="http://schemas.microsoft.com/office/powerpoint/2010/main" val="260728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7A7335D-E59C-3C89-E1C6-9A02E9112A4E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847690"/>
              <a:ext cx="1272439" cy="962591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B464B4CC-EB28-7C37-51B4-8606B93D76A6}"/>
              </a:ext>
            </a:extLst>
          </p:cNvPr>
          <p:cNvGrpSpPr/>
          <p:nvPr/>
        </p:nvGrpSpPr>
        <p:grpSpPr>
          <a:xfrm>
            <a:off x="-10437019" y="753666"/>
            <a:ext cx="10091737" cy="5350668"/>
            <a:chOff x="1050132" y="753666"/>
            <a:chExt cx="10091737" cy="5350668"/>
          </a:xfrm>
        </p:grpSpPr>
        <p:sp>
          <p:nvSpPr>
            <p:cNvPr id="10" name="Rettangolo con due angoli in diagonale ritagliati 9">
              <a:extLst>
                <a:ext uri="{FF2B5EF4-FFF2-40B4-BE49-F238E27FC236}">
                  <a16:creationId xmlns:a16="http://schemas.microsoft.com/office/drawing/2014/main" id="{B9F617D3-162C-DF4E-0AC0-5CB3625348FA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5D5C421-3C51-B8BA-16E1-584B61F61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0666" y="2755410"/>
              <a:ext cx="970667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olo 3">
            <a:extLst>
              <a:ext uri="{FF2B5EF4-FFF2-40B4-BE49-F238E27FC236}">
                <a16:creationId xmlns:a16="http://schemas.microsoft.com/office/drawing/2014/main" id="{48B21BA0-9A49-D905-4913-FDCAA35A63FF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Prototipi</a:t>
            </a:r>
          </a:p>
        </p:txBody>
      </p:sp>
    </p:spTree>
    <p:extLst>
      <p:ext uri="{BB962C8B-B14F-4D97-AF65-F5344CB8AC3E}">
        <p14:creationId xmlns:p14="http://schemas.microsoft.com/office/powerpoint/2010/main" val="264691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128C2522-4FE8-5F04-5056-A39CD8F2FB89}"/>
              </a:ext>
            </a:extLst>
          </p:cNvPr>
          <p:cNvGrpSpPr/>
          <p:nvPr/>
        </p:nvGrpSpPr>
        <p:grpSpPr>
          <a:xfrm>
            <a:off x="-10627519" y="753666"/>
            <a:ext cx="10091737" cy="5350668"/>
            <a:chOff x="1050132" y="753666"/>
            <a:chExt cx="10091737" cy="5350668"/>
          </a:xfrm>
        </p:grpSpPr>
        <p:sp>
          <p:nvSpPr>
            <p:cNvPr id="22" name="Rettangolo con due angoli in diagonale ritagliati 21">
              <a:extLst>
                <a:ext uri="{FF2B5EF4-FFF2-40B4-BE49-F238E27FC236}">
                  <a16:creationId xmlns:a16="http://schemas.microsoft.com/office/drawing/2014/main" id="{427103AE-939B-584B-6E75-83C6BBCF2EC4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7B7A54D6-AA92-7C89-659E-6C373F885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847690"/>
              <a:ext cx="1272439" cy="962591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6E02BCF-432C-5CA5-070F-852D00F18687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olo 3">
            <a:extLst>
              <a:ext uri="{FF2B5EF4-FFF2-40B4-BE49-F238E27FC236}">
                <a16:creationId xmlns:a16="http://schemas.microsoft.com/office/drawing/2014/main" id="{80FBA79A-9A58-A43A-0DAF-0ECCF2450E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Integrazione dell’AI per creazione dei mostri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Gestione non-</a:t>
            </a:r>
            <a:r>
              <a:rPr lang="it-IT" dirty="0" err="1"/>
              <a:t>fungible</a:t>
            </a:r>
            <a:r>
              <a:rPr lang="it-IT" dirty="0"/>
              <a:t> tokens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13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3">
            <a:extLst>
              <a:ext uri="{FF2B5EF4-FFF2-40B4-BE49-F238E27FC236}">
                <a16:creationId xmlns:a16="http://schemas.microsoft.com/office/drawing/2014/main" id="{CC84435C-0F4E-94F7-6299-DBC2BD0DF4B0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/>
              <a:t>Recap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413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5DBB290A-6CC9-8C67-A846-3F53DC5AC892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/>
              <a:t>Aim</a:t>
            </a:r>
            <a:r>
              <a:rPr lang="it-IT" dirty="0"/>
              <a:t>: realizzare un gioco di collezionabili generati con AI in grado di sostenere missioni/scontri/scambi + </a:t>
            </a:r>
            <a:r>
              <a:rPr lang="it-IT" dirty="0" err="1"/>
              <a:t>cryptovalute</a:t>
            </a:r>
            <a:r>
              <a:rPr lang="it-IT" dirty="0"/>
              <a:t> ad hoc (</a:t>
            </a:r>
            <a:r>
              <a:rPr lang="it-IT" dirty="0" err="1"/>
              <a:t>fungible</a:t>
            </a:r>
            <a:r>
              <a:rPr lang="it-IT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BC necessaria per garantire l’unicità delle proprietà dei token, mantenendo la loro natura non-</a:t>
            </a:r>
            <a:r>
              <a:rPr lang="it-IT" dirty="0" err="1"/>
              <a:t>fungible</a:t>
            </a:r>
            <a:endParaRPr lang="it-IT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/>
              <a:t>Vantaggi: assegnazione decentralizzata dei mostri, nessuno può imbrogliare sulle loro statistiche e proprietà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 err="1"/>
              <a:t>Fit</a:t>
            </a:r>
            <a:r>
              <a:rPr lang="it-IT" sz="2400" dirty="0"/>
              <a:t>: la </a:t>
            </a:r>
            <a:r>
              <a:rPr lang="it-IT" sz="2400" dirty="0" err="1"/>
              <a:t>collezionabilità</a:t>
            </a:r>
            <a:r>
              <a:rPr lang="it-IT" sz="2400" dirty="0"/>
              <a:t> dei token richiede di evitare doppioni e avere sempre chiaro chi è il proprietario</a:t>
            </a:r>
          </a:p>
        </p:txBody>
      </p:sp>
    </p:spTree>
    <p:extLst>
      <p:ext uri="{BB962C8B-B14F-4D97-AF65-F5344CB8AC3E}">
        <p14:creationId xmlns:p14="http://schemas.microsoft.com/office/powerpoint/2010/main" val="3643753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BB17F6-A5A0-BE0E-38A2-987B23BF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86" y="1259661"/>
            <a:ext cx="8482627" cy="50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1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CC4564FF-2F91-4391-D293-87DEF9D5BB85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/>
              <a:t>Contracts</a:t>
            </a:r>
            <a:r>
              <a:rPr lang="it-IT" dirty="0"/>
              <a:t>: generazione, scambio, partite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Tokens: rappresentazione mostri (non-</a:t>
            </a:r>
            <a:r>
              <a:rPr lang="it-IT" dirty="0" err="1"/>
              <a:t>fungible</a:t>
            </a:r>
            <a:r>
              <a:rPr lang="it-IT" dirty="0"/>
              <a:t>), </a:t>
            </a:r>
            <a:r>
              <a:rPr lang="it-IT" dirty="0" err="1"/>
              <a:t>currency</a:t>
            </a:r>
            <a:r>
              <a:rPr lang="it-IT" dirty="0"/>
              <a:t> (</a:t>
            </a:r>
            <a:r>
              <a:rPr lang="it-IT" dirty="0" err="1"/>
              <a:t>fungible</a:t>
            </a:r>
            <a:r>
              <a:rPr lang="it-IT" dirty="0"/>
              <a:t>) da spendere sul mercato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Communications: broadcast quando un nuovo mostro viene generato/scambiato.</a:t>
            </a:r>
          </a:p>
        </p:txBody>
      </p:sp>
    </p:spTree>
    <p:extLst>
      <p:ext uri="{BB962C8B-B14F-4D97-AF65-F5344CB8AC3E}">
        <p14:creationId xmlns:p14="http://schemas.microsoft.com/office/powerpoint/2010/main" val="143942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Prototype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68B16-AC1F-EC8C-5FBC-01A9CA85D343}"/>
              </a:ext>
            </a:extLst>
          </p:cNvPr>
          <p:cNvSpPr/>
          <p:nvPr/>
        </p:nvSpPr>
        <p:spPr>
          <a:xfrm>
            <a:off x="35687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48D0679-5BCA-EAEF-9E8C-5BE4ED6220A8}"/>
              </a:ext>
            </a:extLst>
          </p:cNvPr>
          <p:cNvSpPr/>
          <p:nvPr/>
        </p:nvSpPr>
        <p:spPr>
          <a:xfrm>
            <a:off x="35687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B8F726-C613-FDA9-F46C-8E1476F4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80" y="1127760"/>
            <a:ext cx="49276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Mostro con riempimento a tinta unita">
            <a:extLst>
              <a:ext uri="{FF2B5EF4-FFF2-40B4-BE49-F238E27FC236}">
                <a16:creationId xmlns:a16="http://schemas.microsoft.com/office/drawing/2014/main" id="{9ACBCE53-C65C-3C25-8499-0BCF25BB3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220" y="2958624"/>
            <a:ext cx="914400" cy="91440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98FB863-D7C9-632E-49FE-B139C3168306}"/>
              </a:ext>
            </a:extLst>
          </p:cNvPr>
          <p:cNvCxnSpPr/>
          <p:nvPr/>
        </p:nvCxnSpPr>
        <p:spPr>
          <a:xfrm flipV="1">
            <a:off x="4907280" y="4084320"/>
            <a:ext cx="231140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571179-CAB3-AF19-6706-841942F0652B}"/>
              </a:ext>
            </a:extLst>
          </p:cNvPr>
          <p:cNvSpPr txBox="1"/>
          <p:nvPr/>
        </p:nvSpPr>
        <p:spPr>
          <a:xfrm>
            <a:off x="4185920" y="4958080"/>
            <a:ext cx="140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Palesemente generato con AI (no-</a:t>
            </a:r>
            <a:r>
              <a:rPr lang="it-IT" dirty="0" err="1"/>
              <a:t>cap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82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-3048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24442" y="614362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vestiti, Viso umano, manica&#10;&#10;Descrizione generata automaticamente">
            <a:extLst>
              <a:ext uri="{FF2B5EF4-FFF2-40B4-BE49-F238E27FC236}">
                <a16:creationId xmlns:a16="http://schemas.microsoft.com/office/drawing/2014/main" id="{AC30305C-494F-7F43-68F2-CEF19AC4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69688" l="41875" r="73125">
                        <a14:foregroundMark x1="70078" y1="48958" x2="71641" y2="60104"/>
                        <a14:foregroundMark x1="71641" y1="60104" x2="63906" y2="67292"/>
                        <a14:foregroundMark x1="63906" y1="67292" x2="50781" y2="69167"/>
                        <a14:foregroundMark x1="50781" y1="69167" x2="44609" y2="68229"/>
                        <a14:foregroundMark x1="44609" y1="68229" x2="41875" y2="62083"/>
                        <a14:foregroundMark x1="41875" y1="62083" x2="42578" y2="59792"/>
                        <a14:foregroundMark x1="72031" y1="53333" x2="72344" y2="60417"/>
                        <a14:foregroundMark x1="72344" y1="60417" x2="70000" y2="67292"/>
                        <a14:foregroundMark x1="70000" y1="67292" x2="43516" y2="69375"/>
                        <a14:foregroundMark x1="72109" y1="70000" x2="71953" y2="54583"/>
                        <a14:foregroundMark x1="71953" y1="54583" x2="72734" y2="66563"/>
                        <a14:foregroundMark x1="72734" y1="66563" x2="67813" y2="70625"/>
                        <a14:foregroundMark x1="67813" y1="70625" x2="73125" y2="69688"/>
                        <a14:foregroundMark x1="73125" y1="69688" x2="72031" y2="52396"/>
                        <a14:foregroundMark x1="62422" y1="21042" x2="58438" y2="16563"/>
                        <a14:foregroundMark x1="58438" y1="16563" x2="53203" y2="17292"/>
                        <a14:foregroundMark x1="53203" y1="17292" x2="60234" y2="18958"/>
                        <a14:foregroundMark x1="60234" y1="18958" x2="53516" y2="21042"/>
                        <a14:foregroundMark x1="53516" y1="21042" x2="58672" y2="19167"/>
                        <a14:foregroundMark x1="58672" y1="19167" x2="52422" y2="19479"/>
                        <a14:foregroundMark x1="59453" y1="17083" x2="54063" y2="17083"/>
                        <a14:foregroundMark x1="54063" y1="17083" x2="56797" y2="172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15764" r="25869" b="28718"/>
          <a:stretch/>
        </p:blipFill>
        <p:spPr>
          <a:xfrm flipH="1">
            <a:off x="7198214" y="582090"/>
            <a:ext cx="3538510" cy="422651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3707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62537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9220" y="4517822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Nicolò Dentale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1868948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Artwork and creativity. </a:t>
            </a:r>
          </a:p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The lion survivor, from </a:t>
            </a:r>
            <a:r>
              <a:rPr lang="en-GB" sz="2400" b="0" i="1" dirty="0" err="1">
                <a:effectLst/>
                <a:latin typeface="Open Sans" panose="020B0606030504020204" pitchFamily="34" charset="0"/>
              </a:rPr>
              <a:t>Ladispoli</a:t>
            </a:r>
            <a:r>
              <a:rPr lang="en-GB" sz="2400" b="0" i="1" dirty="0">
                <a:effectLst/>
                <a:latin typeface="Open Sans" panose="020B0606030504020204" pitchFamily="34" charset="0"/>
              </a:rPr>
              <a:t>.</a:t>
            </a:r>
            <a:endParaRPr lang="it-IT" sz="2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ennello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364" y="5618524"/>
            <a:ext cx="554232" cy="554232"/>
          </a:xfrm>
          <a:prstGeom prst="rect">
            <a:avLst/>
          </a:prstGeom>
        </p:spPr>
      </p:pic>
      <p:pic>
        <p:nvPicPr>
          <p:cNvPr id="52" name="Elemento grafico 51" descr="Terminale cmd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0563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10" name="Immagine 9" descr="Immagine che contiene testo, scatola, contenitore, cartone animato&#10;&#10;Descrizione generata automaticamente">
            <a:extLst>
              <a:ext uri="{FF2B5EF4-FFF2-40B4-BE49-F238E27FC236}">
                <a16:creationId xmlns:a16="http://schemas.microsoft.com/office/drawing/2014/main" id="{E5CB36AA-EE02-6080-66E8-0510A5226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053" y="2247722"/>
            <a:ext cx="657490" cy="974633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054" name="Picture 6" descr="Headphone PNG Transparent Images Free Download | Vector Files | Pngtree">
            <a:extLst>
              <a:ext uri="{FF2B5EF4-FFF2-40B4-BE49-F238E27FC236}">
                <a16:creationId xmlns:a16="http://schemas.microsoft.com/office/drawing/2014/main" id="{79C47B0F-CA6C-5AA9-1A28-37390251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0" y="2129528"/>
            <a:ext cx="1289909" cy="128990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stagne varietà marroni bio - Acquista online e ricevi a casa tua!">
            <a:extLst>
              <a:ext uri="{FF2B5EF4-FFF2-40B4-BE49-F238E27FC236}">
                <a16:creationId xmlns:a16="http://schemas.microsoft.com/office/drawing/2014/main" id="{5B4191C8-205F-77AB-5D02-AA7BF9CD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5" y="2021047"/>
            <a:ext cx="1322803" cy="132280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CEDFE-F5B5-5EE6-FC9B-EB1FC68019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212" b="93423" l="1806" r="90000">
                        <a14:foregroundMark x1="49861" y1="36175" x2="47639" y2="43118"/>
                        <a14:foregroundMark x1="47639" y1="43118" x2="54167" y2="48112"/>
                        <a14:foregroundMark x1="13333" y1="90256" x2="9583" y2="75639"/>
                        <a14:foregroundMark x1="9583" y1="75639" x2="10833" y2="84653"/>
                        <a14:foregroundMark x1="10833" y1="84653" x2="17083" y2="90621"/>
                        <a14:foregroundMark x1="17083" y1="90621" x2="5833" y2="89403"/>
                        <a14:foregroundMark x1="5833" y1="89403" x2="48750" y2="92570"/>
                        <a14:foregroundMark x1="48750" y1="92570" x2="78194" y2="90743"/>
                        <a14:foregroundMark x1="78194" y1="90743" x2="80556" y2="89647"/>
                        <a14:foregroundMark x1="10972" y1="88794" x2="2083" y2="87454"/>
                        <a14:foregroundMark x1="2083" y1="87454" x2="3889" y2="88063"/>
                        <a14:foregroundMark x1="46389" y1="92935" x2="56250" y2="92692"/>
                        <a14:foregroundMark x1="56250" y1="92692" x2="45694" y2="92935"/>
                        <a14:foregroundMark x1="45694" y1="92935" x2="64028" y2="93544"/>
                        <a14:foregroundMark x1="64028" y1="93544" x2="41667" y2="93666"/>
                        <a14:foregroundMark x1="39583" y1="9866" x2="54722" y2="7674"/>
                        <a14:foregroundMark x1="54722" y1="7674" x2="44306" y2="8283"/>
                        <a14:foregroundMark x1="44306" y1="8283" x2="62917" y2="9866"/>
                        <a14:foregroundMark x1="62917" y1="9866" x2="52361" y2="7186"/>
                        <a14:foregroundMark x1="52361" y1="7186" x2="46389" y2="9013"/>
                        <a14:foregroundMark x1="47778" y1="8039" x2="55972" y2="6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24" y="3511444"/>
            <a:ext cx="1019577" cy="1162601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66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Prototype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68B16-AC1F-EC8C-5FBC-01A9CA85D343}"/>
              </a:ext>
            </a:extLst>
          </p:cNvPr>
          <p:cNvSpPr/>
          <p:nvPr/>
        </p:nvSpPr>
        <p:spPr>
          <a:xfrm>
            <a:off x="35687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Attr1: ….</a:t>
            </a:r>
          </a:p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48D0679-5BCA-EAEF-9E8C-5BE4ED6220A8}"/>
              </a:ext>
            </a:extLst>
          </p:cNvPr>
          <p:cNvSpPr/>
          <p:nvPr/>
        </p:nvSpPr>
        <p:spPr>
          <a:xfrm>
            <a:off x="35687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D499DB03-DD62-463E-B2BE-B9E01A7A0830}"/>
              </a:ext>
            </a:extLst>
          </p:cNvPr>
          <p:cNvCxnSpPr>
            <a:cxnSpLocks/>
          </p:cNvCxnSpPr>
          <p:nvPr/>
        </p:nvCxnSpPr>
        <p:spPr>
          <a:xfrm>
            <a:off x="3616960" y="4084320"/>
            <a:ext cx="152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F6884EAF-6B93-BDA0-E8B6-C83C43EB28F5}"/>
              </a:ext>
            </a:extLst>
          </p:cNvPr>
          <p:cNvSpPr/>
          <p:nvPr/>
        </p:nvSpPr>
        <p:spPr>
          <a:xfrm>
            <a:off x="513842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Attr1: ….</a:t>
            </a:r>
          </a:p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D56B559-B9BF-972A-36B5-592A0368E6EA}"/>
              </a:ext>
            </a:extLst>
          </p:cNvPr>
          <p:cNvSpPr/>
          <p:nvPr/>
        </p:nvSpPr>
        <p:spPr>
          <a:xfrm>
            <a:off x="513842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</p:spTree>
    <p:extLst>
      <p:ext uri="{BB962C8B-B14F-4D97-AF65-F5344CB8AC3E}">
        <p14:creationId xmlns:p14="http://schemas.microsoft.com/office/powerpoint/2010/main" val="2105612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Issues and </a:t>
            </a:r>
            <a:r>
              <a:rPr lang="it-IT" dirty="0" err="1"/>
              <a:t>limitations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C721EFF5-32F7-6463-51FD-1B75F5E866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Integrazione dell’AI per creazione dei mostri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Gestione non-</a:t>
            </a:r>
            <a:r>
              <a:rPr lang="it-IT" dirty="0" err="1"/>
              <a:t>fungible</a:t>
            </a:r>
            <a:r>
              <a:rPr lang="it-IT" dirty="0"/>
              <a:t> tokens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619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Recap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C721EFF5-32F7-6463-51FD-1B75F5E866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Gotta </a:t>
            </a:r>
            <a:r>
              <a:rPr lang="it-IT" dirty="0" err="1"/>
              <a:t>catch’em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(abbiamo caramelle e foto di gattini)</a:t>
            </a:r>
          </a:p>
        </p:txBody>
      </p:sp>
    </p:spTree>
    <p:extLst>
      <p:ext uri="{BB962C8B-B14F-4D97-AF65-F5344CB8AC3E}">
        <p14:creationId xmlns:p14="http://schemas.microsoft.com/office/powerpoint/2010/main" val="402450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articolazione, Danza&#10;&#10;Descrizione generata automaticamente">
            <a:extLst>
              <a:ext uri="{FF2B5EF4-FFF2-40B4-BE49-F238E27FC236}">
                <a16:creationId xmlns:a16="http://schemas.microsoft.com/office/drawing/2014/main" id="{4CFF89CA-2B81-45CB-1459-1B4D9761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" t="20890" r="61087" b="32691"/>
          <a:stretch/>
        </p:blipFill>
        <p:spPr>
          <a:xfrm flipH="1">
            <a:off x="7121597" y="228726"/>
            <a:ext cx="3493929" cy="4276601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1196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Carmelina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Study is my passion,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however, sleep is better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2050" name="Picture 2" descr="Air travel logo template. Travel logo on transparent background PNG -  Similar PNG">
            <a:extLst>
              <a:ext uri="{FF2B5EF4-FFF2-40B4-BE49-F238E27FC236}">
                <a16:creationId xmlns:a16="http://schemas.microsoft.com/office/drawing/2014/main" id="{CD7DC337-30B7-A761-0606-0C7D945EB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667" y1="34833" x2="35833" y2="36167"/>
                        <a14:foregroundMark x1="29167" y1="39500" x2="28833" y2="42000"/>
                        <a14:foregroundMark x1="53333" y1="32500" x2="53833" y2="35167"/>
                        <a14:foregroundMark x1="40333" y1="70333" x2="39833" y2="72167"/>
                        <a14:foregroundMark x1="34333" y1="52667" x2="35000" y2="53000"/>
                        <a14:foregroundMark x1="39333" y1="72833" x2="41833" y2="78167"/>
                        <a14:foregroundMark x1="50833" y1="67167" x2="52833" y2="72000"/>
                        <a14:foregroundMark x1="33167" y1="32167" x2="33333" y2="30000"/>
                        <a14:foregroundMark x1="52667" y1="65333" x2="53667" y2="69500"/>
                        <a14:foregroundMark x1="66167" y1="64667" x2="66333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08" t="5422" r="9491" b="15287"/>
          <a:stretch/>
        </p:blipFill>
        <p:spPr bwMode="auto">
          <a:xfrm>
            <a:off x="1091984" y="2166631"/>
            <a:ext cx="1154767" cy="112901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yber Security PNGs for Free Download">
            <a:extLst>
              <a:ext uri="{FF2B5EF4-FFF2-40B4-BE49-F238E27FC236}">
                <a16:creationId xmlns:a16="http://schemas.microsoft.com/office/drawing/2014/main" id="{38CC0751-496E-1A4D-337F-20B29FE5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1" y="2261913"/>
            <a:ext cx="962573" cy="96257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26ABF7-44A8-D1DE-0A93-463A02F453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875" y1="11700" x2="57375" y2="29500"/>
                        <a14:foregroundMark x1="57375" y1="29500" x2="68375" y2="29900"/>
                        <a14:foregroundMark x1="68375" y1="29900" x2="74125" y2="23900"/>
                        <a14:foregroundMark x1="74125" y1="23900" x2="55375" y2="17800"/>
                        <a14:foregroundMark x1="55375" y1="17800" x2="74250" y2="20600"/>
                        <a14:foregroundMark x1="74250" y1="20600" x2="83875" y2="25800"/>
                        <a14:foregroundMark x1="83875" y1="25800" x2="69250" y2="41300"/>
                        <a14:foregroundMark x1="69250" y1="41300" x2="52375" y2="39300"/>
                        <a14:foregroundMark x1="46000" y1="13800" x2="55500" y2="19300"/>
                        <a14:foregroundMark x1="65500" y1="21800" x2="73125" y2="33800"/>
                        <a14:foregroundMark x1="75500" y1="19700" x2="78000" y2="19700"/>
                        <a14:foregroundMark x1="70500" y1="24900" x2="70625" y2="28100"/>
                        <a14:foregroundMark x1="64375" y1="17500" x2="59750" y2="16100"/>
                        <a14:foregroundMark x1="54875" y1="21000" x2="48750" y2="32000"/>
                        <a14:foregroundMark x1="48750" y1="32000" x2="59625" y2="29000"/>
                        <a14:foregroundMark x1="59625" y1="29000" x2="58250" y2="21900"/>
                        <a14:foregroundMark x1="58250" y1="21900" x2="55500" y2="22200"/>
                        <a14:foregroundMark x1="58375" y1="20800" x2="46375" y2="28400"/>
                        <a14:foregroundMark x1="46375" y1="28400" x2="51125" y2="34900"/>
                        <a14:foregroundMark x1="51125" y1="34900" x2="64250" y2="29400"/>
                        <a14:foregroundMark x1="64250" y1="29400" x2="57125" y2="19900"/>
                        <a14:foregroundMark x1="57125" y1="19900" x2="46125" y2="25100"/>
                        <a14:foregroundMark x1="46125" y1="25100" x2="46500" y2="31300"/>
                        <a14:foregroundMark x1="55875" y1="20700" x2="64625" y2="31600"/>
                        <a14:foregroundMark x1="64625" y1="31600" x2="49625" y2="33900"/>
                        <a14:foregroundMark x1="49625" y1="33900" x2="45250" y2="26400"/>
                        <a14:foregroundMark x1="45250" y1="26400" x2="45875" y2="25000"/>
                        <a14:foregroundMark x1="51250" y1="22200" x2="44875" y2="27300"/>
                        <a14:foregroundMark x1="44875" y1="27300" x2="51375" y2="35300"/>
                        <a14:foregroundMark x1="51375" y1="35300" x2="44500" y2="28600"/>
                        <a14:foregroundMark x1="44500" y1="28600" x2="54000" y2="25400"/>
                        <a14:foregroundMark x1="54000" y1="25400" x2="64500" y2="26300"/>
                        <a14:foregroundMark x1="64500" y1="26300" x2="57750" y2="19500"/>
                        <a14:foregroundMark x1="57750" y1="19500" x2="45375" y2="32500"/>
                        <a14:foregroundMark x1="45375" y1="32500" x2="59750" y2="37000"/>
                        <a14:foregroundMark x1="59750" y1="37000" x2="53875" y2="35800"/>
                        <a14:foregroundMark x1="43875" y1="10800" x2="46000" y2="14300"/>
                        <a14:foregroundMark x1="47250" y1="16800" x2="50375" y2="20000"/>
                        <a14:foregroundMark x1="45125" y1="36700" x2="66375" y2="42600"/>
                        <a14:foregroundMark x1="66375" y1="42600" x2="44875" y2="38300"/>
                        <a14:foregroundMark x1="44875" y1="38300" x2="64750" y2="41500"/>
                        <a14:foregroundMark x1="66500" y1="42400" x2="73125" y2="43600"/>
                        <a14:foregroundMark x1="73250" y1="35000" x2="71500" y2="35400"/>
                        <a14:foregroundMark x1="76375" y1="18500" x2="76375" y2="18900"/>
                        <a14:foregroundMark x1="72625" y1="26400" x2="71125" y2="35100"/>
                        <a14:foregroundMark x1="71125" y1="35100" x2="70875" y2="33900"/>
                        <a14:foregroundMark x1="65125" y1="17600" x2="57875" y2="16100"/>
                        <a14:foregroundMark x1="72375" y1="23100" x2="69750" y2="25000"/>
                        <a14:foregroundMark x1="71125" y1="32900" x2="72250" y2="36500"/>
                        <a14:foregroundMark x1="61000" y1="16800" x2="58375" y2="15700"/>
                      </a14:backgroundRemoval>
                    </a14:imgEffect>
                  </a14:imgLayer>
                </a14:imgProps>
              </a:ext>
            </a:extLst>
          </a:blip>
          <a:srcRect b="25663"/>
          <a:stretch/>
        </p:blipFill>
        <p:spPr>
          <a:xfrm rot="20262039">
            <a:off x="3844457" y="2075197"/>
            <a:ext cx="1202651" cy="1117526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0DAE30-474C-BB12-8B2A-ED662A2FBD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870" y="3578798"/>
            <a:ext cx="1246640" cy="1088862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78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6829046" y="212758"/>
            <a:ext cx="4224003" cy="484278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18031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88375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808379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6007211" y="4532320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Mattia Russo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1918968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mind and the arm,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smooth operator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4151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6146" name="Picture 2" descr="Programmer - Free computer icons">
            <a:extLst>
              <a:ext uri="{FF2B5EF4-FFF2-40B4-BE49-F238E27FC236}">
                <a16:creationId xmlns:a16="http://schemas.microsoft.com/office/drawing/2014/main" id="{C0920295-FC7D-FE8A-DD8E-365A4072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26" y="2212721"/>
            <a:ext cx="1034795" cy="103479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los Sainz Jr. - Bio, News, Foto e Video">
            <a:extLst>
              <a:ext uri="{FF2B5EF4-FFF2-40B4-BE49-F238E27FC236}">
                <a16:creationId xmlns:a16="http://schemas.microsoft.com/office/drawing/2014/main" id="{5D1196C7-8B2A-F941-F698-64F861C6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75" b="95750" l="10000" r="90000">
                        <a14:foregroundMark x1="40333" y1="9125" x2="46417" y2="7500"/>
                        <a14:foregroundMark x1="46417" y1="7500" x2="41833" y2="6375"/>
                        <a14:foregroundMark x1="21833" y1="95375" x2="46833" y2="95875"/>
                        <a14:foregroundMark x1="46833" y1="95875" x2="63000" y2="95750"/>
                        <a14:foregroundMark x1="63000" y1="95750" x2="63000" y2="95750"/>
                        <a14:foregroundMark x1="74750" y1="82875" x2="76333" y2="84250"/>
                        <a14:foregroundMark x1="21917" y1="82750" x2="2250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-1847" r="19214" b="1847"/>
          <a:stretch/>
        </p:blipFill>
        <p:spPr bwMode="auto">
          <a:xfrm>
            <a:off x="2458569" y="2098900"/>
            <a:ext cx="1172098" cy="120348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riginal Silver Water Bottle - Proworks Bottles">
            <a:extLst>
              <a:ext uri="{FF2B5EF4-FFF2-40B4-BE49-F238E27FC236}">
                <a16:creationId xmlns:a16="http://schemas.microsoft.com/office/drawing/2014/main" id="{8B4662CB-3B6A-B19A-490C-AF0D2A7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7369">
            <a:off x="1015533" y="3461207"/>
            <a:ext cx="1289908" cy="1289908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nochrome Backend Development Icon For Apps Logos And Web Design Vector,  Interface, Backend Development, Coding PNG and Vector with Transparent  Background for Free Download">
            <a:extLst>
              <a:ext uri="{FF2B5EF4-FFF2-40B4-BE49-F238E27FC236}">
                <a16:creationId xmlns:a16="http://schemas.microsoft.com/office/drawing/2014/main" id="{422C4144-53B5-137F-7628-6B37367B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9067" y1="17500" x2="32267" y2="32222"/>
                        <a14:foregroundMark x1="27467" y1="33056" x2="36000" y2="27500"/>
                        <a14:foregroundMark x1="19200" y1="23889" x2="34933" y2="26667"/>
                        <a14:foregroundMark x1="34933" y1="26667" x2="34933" y2="24167"/>
                        <a14:foregroundMark x1="40267" y1="23333" x2="21600" y2="38611"/>
                        <a14:foregroundMark x1="21600" y1="38611" x2="19733" y2="37778"/>
                        <a14:foregroundMark x1="20267" y1="32778" x2="33333" y2="35556"/>
                        <a14:foregroundMark x1="37600" y1="35556" x2="32800" y2="35000"/>
                        <a14:foregroundMark x1="25600" y1="60833" x2="21067" y2="76667"/>
                        <a14:foregroundMark x1="21067" y1="76667" x2="21600" y2="76667"/>
                        <a14:foregroundMark x1="26400" y1="70833" x2="26400" y2="73611"/>
                        <a14:foregroundMark x1="58933" y1="66944" x2="73333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77" y="2135386"/>
            <a:ext cx="1269999" cy="121919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9E9671EA-06E2-BFC7-C678-B9E59CAA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9" y="3607535"/>
            <a:ext cx="1015237" cy="101523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22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8889" y="453644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Claudio Schiavella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1884561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tangolo con due angoli in diagonale ritagliati 7">
            <a:extLst>
              <a:ext uri="{FF2B5EF4-FFF2-40B4-BE49-F238E27FC236}">
                <a16:creationId xmlns:a16="http://schemas.microsoft.com/office/drawing/2014/main" id="{F338DF7E-4AD4-6285-6258-D9AB19435F9E}"/>
              </a:ext>
            </a:extLst>
          </p:cNvPr>
          <p:cNvSpPr>
            <a:spLocks/>
          </p:cNvSpPr>
          <p:nvPr/>
        </p:nvSpPr>
        <p:spPr>
          <a:xfrm>
            <a:off x="12918280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AE95A6D-EB26-A528-C85F-AA956DF60FCA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874E18A4-7301-71FC-628F-A0BFB1F235C3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magine 16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B9279350-D1CA-3D14-46F8-3CE22EA4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656D10A0-3214-1374-03B5-0677DE67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ECC32713-50E2-BC14-5628-6923D13AC44D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43BC0489-7D52-9D6F-59CF-270AA38DBCE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63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BD26141-1A11-E3B1-DC62-DCC21FE78F7E}"/>
              </a:ext>
            </a:extLst>
          </p:cNvPr>
          <p:cNvGrpSpPr/>
          <p:nvPr/>
        </p:nvGrpSpPr>
        <p:grpSpPr>
          <a:xfrm>
            <a:off x="-10818022" y="753666"/>
            <a:ext cx="10091737" cy="5350668"/>
            <a:chOff x="1050132" y="753666"/>
            <a:chExt cx="10091737" cy="5350668"/>
          </a:xfrm>
        </p:grpSpPr>
        <p:sp>
          <p:nvSpPr>
            <p:cNvPr id="8" name="Rettangolo con due angoli in diagonale ritagliati 7">
              <a:extLst>
                <a:ext uri="{FF2B5EF4-FFF2-40B4-BE49-F238E27FC236}">
                  <a16:creationId xmlns:a16="http://schemas.microsoft.com/office/drawing/2014/main" id="{EA0CC739-A4D7-8E34-93A4-745DC54E6663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0C133FE-98CB-D4E6-B66D-27FD82FDE516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Immagine 11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5366E89D-6820-558D-47EB-079E1C884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7E3F4290-53C4-C69F-2E33-85D4266A4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892980F6-3F51-91CD-EA04-95A127C9F384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92CC0D4D-167D-5AE5-1DF5-C03BB69816A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288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state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8C8790-966D-CD09-D68C-5E4B03AFE07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554659C-0070-8855-FB77-180754442911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6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24000" rtlCol="0" anchor="ctr"/>
          <a:lstStyle/>
          <a:p>
            <a:pPr algn="ctr"/>
            <a:r>
              <a:rPr lang="it-IT" sz="31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writers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1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Store state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1687E3D-D167-4B97-7AF2-C624E11567F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3ED1B9C-72E7-5AF2-5E85-D74F2F7D3D0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4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TTP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0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 err="1">
                <a:solidFill>
                  <a:srgbClr val="A99A66"/>
                </a:solidFill>
              </a:rPr>
              <a:t>Known</a:t>
            </a:r>
            <a:r>
              <a:rPr lang="it-IT" sz="100" b="1" dirty="0">
                <a:solidFill>
                  <a:srgbClr val="A99A66"/>
                </a:solidFill>
              </a:rPr>
              <a:t> writers?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6D7C52-CE3B-F036-4BA1-1C89CB46C72E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59261A5-210E-2A53-4881-9D1840B8ECA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anyone ever had a figurine manager?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43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1566</TotalTime>
  <Words>414</Words>
  <Application>Microsoft Office PowerPoint</Application>
  <PresentationFormat>Widescreen</PresentationFormat>
  <Paragraphs>144</Paragraphs>
  <Slides>22</Slides>
  <Notes>22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Copperplate Gothic Bold</vt:lpstr>
      <vt:lpstr>Copperplate Gothic Light</vt:lpstr>
      <vt:lpstr>Open Sans</vt:lpstr>
      <vt:lpstr>Tema di Office</vt:lpstr>
      <vt:lpstr>BDLTs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Context</vt:lpstr>
      <vt:lpstr>Context</vt:lpstr>
      <vt:lpstr>Approach</vt:lpstr>
      <vt:lpstr>Prototype</vt:lpstr>
      <vt:lpstr>Prototype</vt:lpstr>
      <vt:lpstr>Issues and limitations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ÆthérMon</dc:title>
  <dc:creator>Claudio Schiavella</dc:creator>
  <cp:lastModifiedBy>Claudio Schiavella</cp:lastModifiedBy>
  <cp:revision>56</cp:revision>
  <dcterms:created xsi:type="dcterms:W3CDTF">2023-11-30T16:56:28Z</dcterms:created>
  <dcterms:modified xsi:type="dcterms:W3CDTF">2023-12-04T20:45:37Z</dcterms:modified>
</cp:coreProperties>
</file>